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notesMasterIdLst>
    <p:notesMasterId r:id="rId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371600"/>
          </a:xfrm>
          <a:prstGeom prst="rect">
            <a:avLst/>
          </a:prstGeom>
          <a:solidFill>
            <a:srgbClr val="0066CC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DevOps 2026年度规划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9144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E0E0E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聚焦：CI/CD优化 &amp; 监控可观测性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457200" y="1554480"/>
            <a:ext cx="8229600" cy="731520"/>
          </a:xfrm>
          <a:prstGeom prst="roundRect">
            <a:avLst/>
          </a:prstGeom>
          <a:solidFill>
            <a:srgbClr val="F5F5F5"/>
          </a:solidFill>
          <a:ln w="25400">
            <a:solidFill>
              <a:srgbClr val="0066C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16459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66C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🎯 2026年核心目标：交付效率提升50% | 系统可用性99.9% | 故障恢复时间&lt;5分钟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57200" y="2468880"/>
            <a:ext cx="3931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66C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重点方向一：CI/CD优化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457200" y="2834640"/>
            <a:ext cx="3931920" cy="1645920"/>
          </a:xfrm>
          <a:prstGeom prst="rect">
            <a:avLst/>
          </a:prstGeom>
          <a:solidFill>
            <a:srgbClr val="F8F9FA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48640" y="2926080"/>
            <a:ext cx="37490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333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• 流水线自动化升级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548640" y="3063240"/>
            <a:ext cx="37490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8A74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部署频率：周→天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48640" y="3429000"/>
            <a:ext cx="37490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333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• 自动化测试覆盖率85%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548640" y="3566160"/>
            <a:ext cx="37490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8A74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缺陷率下降60%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548640" y="3931920"/>
            <a:ext cx="37490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333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• 蓝绿/金丝雀发布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548640" y="4069080"/>
            <a:ext cx="37490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8A74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发布风险降低90%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4754880" y="2468880"/>
            <a:ext cx="3931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66C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重点方向二：监控可观测性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4754880" y="2834640"/>
            <a:ext cx="3931920" cy="1645920"/>
          </a:xfrm>
          <a:prstGeom prst="rect">
            <a:avLst/>
          </a:prstGeom>
          <a:solidFill>
            <a:srgbClr val="F8F9FA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846320" y="2926080"/>
            <a:ext cx="37490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333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• 全链路追踪系统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4846320" y="3063240"/>
            <a:ext cx="37490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8A74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MTTR: 30分钟→5分钟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4846320" y="3429000"/>
            <a:ext cx="37490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333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• 统一日志与指标平台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846320" y="3566160"/>
            <a:ext cx="37490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8A74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问题发现提前80%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4846320" y="3931920"/>
            <a:ext cx="37490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333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• AI驱动异常检测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846320" y="4069080"/>
            <a:ext cx="37490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8A74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故障预防率提升70%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457200" y="4663440"/>
            <a:ext cx="8229600" cy="822960"/>
          </a:xfrm>
          <a:prstGeom prst="rect">
            <a:avLst/>
          </a:prstGeom>
          <a:solidFill>
            <a:srgbClr val="004C99"/>
          </a:solidFill>
          <a:ln w="12700">
            <a:solidFill>
              <a:srgbClr val="004C99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57200" y="4846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📋 资源需求：团队 +2人 | 预算 ¥500K/年 | Q1设计 Q2-Q4落地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371600"/>
          </a:xfrm>
          <a:prstGeom prst="rect">
            <a:avLst/>
          </a:prstGeom>
          <a:solidFill>
            <a:srgbClr val="0066CC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季度里程碑与成功指标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457200" y="9144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0E0E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2026 DevOps Planning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457200" y="155448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66C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📅 季度路线图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457200" y="1920240"/>
            <a:ext cx="2011680" cy="1188720"/>
          </a:xfrm>
          <a:prstGeom prst="roundRect">
            <a:avLst/>
          </a:prstGeom>
          <a:solidFill>
            <a:srgbClr val="00A3E0"/>
          </a:solidFill>
          <a:ln w="25400">
            <a:solidFill>
              <a:srgbClr val="0066C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201168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Q1 2026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548640" y="228600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现状评估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548640" y="2606040"/>
            <a:ext cx="18288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  现状评估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548640" y="2770632"/>
            <a:ext cx="18288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  工具选型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548640" y="2935224"/>
            <a:ext cx="18288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  方案设计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2651760" y="1920240"/>
            <a:ext cx="2011680" cy="1188720"/>
          </a:xfrm>
          <a:prstGeom prst="roundRect">
            <a:avLst/>
          </a:prstGeom>
          <a:solidFill>
            <a:srgbClr val="00A3E0"/>
          </a:solidFill>
          <a:ln w="25400">
            <a:solidFill>
              <a:srgbClr val="0066C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743200" y="201168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Q2 2026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2743200" y="228600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CI/CD升级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2743200" y="2606040"/>
            <a:ext cx="18288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  CI/CD升级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2743200" y="2770632"/>
            <a:ext cx="18288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  测试自动化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2743200" y="2935224"/>
            <a:ext cx="18288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  试点上线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4846320" y="1920240"/>
            <a:ext cx="2011680" cy="1188720"/>
          </a:xfrm>
          <a:prstGeom prst="roundRect">
            <a:avLst/>
          </a:prstGeom>
          <a:solidFill>
            <a:srgbClr val="F5F5F5"/>
          </a:solidFill>
          <a:ln w="25400">
            <a:solidFill>
              <a:srgbClr val="0066CC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937760" y="201168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Q3 2026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4937760" y="228600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监控平台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937760" y="2606040"/>
            <a:ext cx="18288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3333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  监控平台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937760" y="2770632"/>
            <a:ext cx="18288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3333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  全链路追踪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4937760" y="2935224"/>
            <a:ext cx="18288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3333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  全量推广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7040880" y="1920240"/>
            <a:ext cx="2011680" cy="1188720"/>
          </a:xfrm>
          <a:prstGeom prst="roundRect">
            <a:avLst/>
          </a:prstGeom>
          <a:solidFill>
            <a:srgbClr val="F5F5F5"/>
          </a:solidFill>
          <a:ln w="25400">
            <a:solidFill>
              <a:srgbClr val="0066CC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7132320" y="201168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Q4 2026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7132320" y="228600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全面优化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7132320" y="2606040"/>
            <a:ext cx="18288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3333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  全面优化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7132320" y="2770632"/>
            <a:ext cx="18288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3333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  AI异常检测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132320" y="2935224"/>
            <a:ext cx="18288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3333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  年度复盘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457200" y="329184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66C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📊 关键成功指标 (KPIs)</a:t>
            </a:r>
            <a:endParaRPr lang="en-US" sz="1400" dirty="0"/>
          </a:p>
        </p:txBody>
      </p:sp>
      <p:sp>
        <p:nvSpPr>
          <p:cNvPr id="31" name="Shape 29"/>
          <p:cNvSpPr/>
          <p:nvPr/>
        </p:nvSpPr>
        <p:spPr>
          <a:xfrm>
            <a:off x="457200" y="3611880"/>
            <a:ext cx="8229600" cy="1371600"/>
          </a:xfrm>
          <a:prstGeom prst="rect">
            <a:avLst/>
          </a:prstGeom>
          <a:solidFill>
            <a:srgbClr val="F8F9FA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457200" y="3611880"/>
            <a:ext cx="8229600" cy="274320"/>
          </a:xfrm>
          <a:prstGeom prst="rect">
            <a:avLst/>
          </a:prstGeom>
          <a:solidFill>
            <a:srgbClr val="0066CC"/>
          </a:solidFill>
          <a:ln/>
        </p:spPr>
      </p:sp>
      <p:sp>
        <p:nvSpPr>
          <p:cNvPr id="33" name="Text 31"/>
          <p:cNvSpPr/>
          <p:nvPr/>
        </p:nvSpPr>
        <p:spPr>
          <a:xfrm>
            <a:off x="502920" y="3657600"/>
            <a:ext cx="19202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指标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2514600" y="3657600"/>
            <a:ext cx="19202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当前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4526280" y="3657600"/>
            <a:ext cx="19202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2026目标</a:t>
            </a:r>
            <a:endParaRPr lang="en-US" sz="1100" dirty="0"/>
          </a:p>
        </p:txBody>
      </p:sp>
      <p:sp>
        <p:nvSpPr>
          <p:cNvPr id="36" name="Text 34"/>
          <p:cNvSpPr/>
          <p:nvPr/>
        </p:nvSpPr>
        <p:spPr>
          <a:xfrm>
            <a:off x="6537960" y="3657600"/>
            <a:ext cx="19202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提升</a:t>
            </a:r>
            <a:endParaRPr lang="en-US" sz="1100" dirty="0"/>
          </a:p>
        </p:txBody>
      </p:sp>
      <p:sp>
        <p:nvSpPr>
          <p:cNvPr id="37" name="Text 35"/>
          <p:cNvSpPr/>
          <p:nvPr/>
        </p:nvSpPr>
        <p:spPr>
          <a:xfrm>
            <a:off x="502920" y="3931920"/>
            <a:ext cx="19202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3333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部署频率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2514600" y="3931920"/>
            <a:ext cx="19202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3333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1次/周</a:t>
            </a:r>
            <a:endParaRPr lang="en-US" sz="1000" dirty="0"/>
          </a:p>
        </p:txBody>
      </p:sp>
      <p:sp>
        <p:nvSpPr>
          <p:cNvPr id="39" name="Text 37"/>
          <p:cNvSpPr/>
          <p:nvPr/>
        </p:nvSpPr>
        <p:spPr>
          <a:xfrm>
            <a:off x="4526280" y="3931920"/>
            <a:ext cx="19202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3333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1次/天</a:t>
            </a:r>
            <a:endParaRPr lang="en-US" sz="1000" dirty="0"/>
          </a:p>
        </p:txBody>
      </p:sp>
      <p:sp>
        <p:nvSpPr>
          <p:cNvPr id="40" name="Text 38"/>
          <p:cNvSpPr/>
          <p:nvPr/>
        </p:nvSpPr>
        <p:spPr>
          <a:xfrm>
            <a:off x="6537960" y="3931920"/>
            <a:ext cx="19202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8A74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↑5x</a:t>
            </a:r>
            <a:endParaRPr lang="en-US" sz="1000" dirty="0"/>
          </a:p>
        </p:txBody>
      </p:sp>
      <p:sp>
        <p:nvSpPr>
          <p:cNvPr id="41" name="Shape 39"/>
          <p:cNvSpPr/>
          <p:nvPr/>
        </p:nvSpPr>
        <p:spPr>
          <a:xfrm>
            <a:off x="457200" y="4114800"/>
            <a:ext cx="8229600" cy="9144"/>
          </a:xfrm>
          <a:prstGeom prst="line">
            <a:avLst/>
          </a:prstGeom>
          <a:noFill/>
          <a:ln w="12700">
            <a:solidFill>
              <a:srgbClr val="DDDDDD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502920" y="4133088"/>
            <a:ext cx="19202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3333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部署失败率</a:t>
            </a:r>
            <a:endParaRPr lang="en-US" sz="1000" dirty="0"/>
          </a:p>
        </p:txBody>
      </p:sp>
      <p:sp>
        <p:nvSpPr>
          <p:cNvPr id="43" name="Text 41"/>
          <p:cNvSpPr/>
          <p:nvPr/>
        </p:nvSpPr>
        <p:spPr>
          <a:xfrm>
            <a:off x="2514600" y="4133088"/>
            <a:ext cx="19202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3333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15%</a:t>
            </a:r>
            <a:endParaRPr lang="en-US" sz="1000" dirty="0"/>
          </a:p>
        </p:txBody>
      </p:sp>
      <p:sp>
        <p:nvSpPr>
          <p:cNvPr id="44" name="Text 42"/>
          <p:cNvSpPr/>
          <p:nvPr/>
        </p:nvSpPr>
        <p:spPr>
          <a:xfrm>
            <a:off x="4526280" y="4133088"/>
            <a:ext cx="19202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3333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&lt;5%</a:t>
            </a:r>
            <a:endParaRPr lang="en-US" sz="1000" dirty="0"/>
          </a:p>
        </p:txBody>
      </p:sp>
      <p:sp>
        <p:nvSpPr>
          <p:cNvPr id="45" name="Text 43"/>
          <p:cNvSpPr/>
          <p:nvPr/>
        </p:nvSpPr>
        <p:spPr>
          <a:xfrm>
            <a:off x="6537960" y="4133088"/>
            <a:ext cx="19202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C10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↓67%</a:t>
            </a:r>
            <a:endParaRPr lang="en-US" sz="1000" dirty="0"/>
          </a:p>
        </p:txBody>
      </p:sp>
      <p:sp>
        <p:nvSpPr>
          <p:cNvPr id="46" name="Shape 44"/>
          <p:cNvSpPr/>
          <p:nvPr/>
        </p:nvSpPr>
        <p:spPr>
          <a:xfrm>
            <a:off x="457200" y="4315968"/>
            <a:ext cx="8229600" cy="9144"/>
          </a:xfrm>
          <a:prstGeom prst="line">
            <a:avLst/>
          </a:prstGeom>
          <a:noFill/>
          <a:ln w="12700">
            <a:solidFill>
              <a:srgbClr val="DDDDDD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502920" y="4334256"/>
            <a:ext cx="19202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3333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平均恢复时间</a:t>
            </a:r>
            <a:endParaRPr lang="en-US" sz="1000" dirty="0"/>
          </a:p>
        </p:txBody>
      </p:sp>
      <p:sp>
        <p:nvSpPr>
          <p:cNvPr id="48" name="Text 46"/>
          <p:cNvSpPr/>
          <p:nvPr/>
        </p:nvSpPr>
        <p:spPr>
          <a:xfrm>
            <a:off x="2514600" y="4334256"/>
            <a:ext cx="19202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3333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30分钟</a:t>
            </a:r>
            <a:endParaRPr lang="en-US" sz="1000" dirty="0"/>
          </a:p>
        </p:txBody>
      </p:sp>
      <p:sp>
        <p:nvSpPr>
          <p:cNvPr id="49" name="Text 47"/>
          <p:cNvSpPr/>
          <p:nvPr/>
        </p:nvSpPr>
        <p:spPr>
          <a:xfrm>
            <a:off x="4526280" y="4334256"/>
            <a:ext cx="19202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3333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5分钟</a:t>
            </a:r>
            <a:endParaRPr lang="en-US" sz="1000" dirty="0"/>
          </a:p>
        </p:txBody>
      </p:sp>
      <p:sp>
        <p:nvSpPr>
          <p:cNvPr id="50" name="Text 48"/>
          <p:cNvSpPr/>
          <p:nvPr/>
        </p:nvSpPr>
        <p:spPr>
          <a:xfrm>
            <a:off x="6537960" y="4334256"/>
            <a:ext cx="19202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C10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↓83%</a:t>
            </a:r>
            <a:endParaRPr lang="en-US" sz="1000" dirty="0"/>
          </a:p>
        </p:txBody>
      </p:sp>
      <p:sp>
        <p:nvSpPr>
          <p:cNvPr id="51" name="Shape 49"/>
          <p:cNvSpPr/>
          <p:nvPr/>
        </p:nvSpPr>
        <p:spPr>
          <a:xfrm>
            <a:off x="457200" y="4517136"/>
            <a:ext cx="8229600" cy="9144"/>
          </a:xfrm>
          <a:prstGeom prst="line">
            <a:avLst/>
          </a:prstGeom>
          <a:noFill/>
          <a:ln w="12700">
            <a:solidFill>
              <a:srgbClr val="DDDDDD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502920" y="4535424"/>
            <a:ext cx="19202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3333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系统可用性</a:t>
            </a:r>
            <a:endParaRPr lang="en-US" sz="1000" dirty="0"/>
          </a:p>
        </p:txBody>
      </p:sp>
      <p:sp>
        <p:nvSpPr>
          <p:cNvPr id="53" name="Text 51"/>
          <p:cNvSpPr/>
          <p:nvPr/>
        </p:nvSpPr>
        <p:spPr>
          <a:xfrm>
            <a:off x="2514600" y="4535424"/>
            <a:ext cx="19202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3333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99.5%</a:t>
            </a:r>
            <a:endParaRPr lang="en-US" sz="1000" dirty="0"/>
          </a:p>
        </p:txBody>
      </p:sp>
      <p:sp>
        <p:nvSpPr>
          <p:cNvPr id="54" name="Text 52"/>
          <p:cNvSpPr/>
          <p:nvPr/>
        </p:nvSpPr>
        <p:spPr>
          <a:xfrm>
            <a:off x="4526280" y="4535424"/>
            <a:ext cx="19202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3333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99.9%</a:t>
            </a:r>
            <a:endParaRPr lang="en-US" sz="1000" dirty="0"/>
          </a:p>
        </p:txBody>
      </p:sp>
      <p:sp>
        <p:nvSpPr>
          <p:cNvPr id="55" name="Text 53"/>
          <p:cNvSpPr/>
          <p:nvPr/>
        </p:nvSpPr>
        <p:spPr>
          <a:xfrm>
            <a:off x="6537960" y="4535424"/>
            <a:ext cx="19202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8A74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↑+0.4%</a:t>
            </a:r>
            <a:endParaRPr lang="en-US" sz="1000" dirty="0"/>
          </a:p>
        </p:txBody>
      </p:sp>
      <p:sp>
        <p:nvSpPr>
          <p:cNvPr id="56" name="Shape 54"/>
          <p:cNvSpPr/>
          <p:nvPr/>
        </p:nvSpPr>
        <p:spPr>
          <a:xfrm>
            <a:off x="457200" y="4718304"/>
            <a:ext cx="8229600" cy="9144"/>
          </a:xfrm>
          <a:prstGeom prst="line">
            <a:avLst/>
          </a:prstGeom>
          <a:noFill/>
          <a:ln w="12700">
            <a:solidFill>
              <a:srgbClr val="DDDDDD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502920" y="4736592"/>
            <a:ext cx="19202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3333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自动化测试覆盖</a:t>
            </a:r>
            <a:endParaRPr lang="en-US" sz="1000" dirty="0"/>
          </a:p>
        </p:txBody>
      </p:sp>
      <p:sp>
        <p:nvSpPr>
          <p:cNvPr id="58" name="Text 56"/>
          <p:cNvSpPr/>
          <p:nvPr/>
        </p:nvSpPr>
        <p:spPr>
          <a:xfrm>
            <a:off x="2514600" y="4736592"/>
            <a:ext cx="19202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3333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45%</a:t>
            </a:r>
            <a:endParaRPr lang="en-US" sz="1000" dirty="0"/>
          </a:p>
        </p:txBody>
      </p:sp>
      <p:sp>
        <p:nvSpPr>
          <p:cNvPr id="59" name="Text 57"/>
          <p:cNvSpPr/>
          <p:nvPr/>
        </p:nvSpPr>
        <p:spPr>
          <a:xfrm>
            <a:off x="4526280" y="4736592"/>
            <a:ext cx="19202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3333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85%</a:t>
            </a:r>
            <a:endParaRPr lang="en-US" sz="1000" dirty="0"/>
          </a:p>
        </p:txBody>
      </p:sp>
      <p:sp>
        <p:nvSpPr>
          <p:cNvPr id="60" name="Text 58"/>
          <p:cNvSpPr/>
          <p:nvPr/>
        </p:nvSpPr>
        <p:spPr>
          <a:xfrm>
            <a:off x="6537960" y="4736592"/>
            <a:ext cx="19202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8A74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↑89%</a:t>
            </a:r>
            <a:endParaRPr lang="en-US" sz="1000" dirty="0"/>
          </a:p>
        </p:txBody>
      </p:sp>
      <p:sp>
        <p:nvSpPr>
          <p:cNvPr id="61" name="Text 59"/>
          <p:cNvSpPr/>
          <p:nvPr/>
        </p:nvSpPr>
        <p:spPr>
          <a:xfrm>
            <a:off x="457200" y="512064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9999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DevOps团队 | 2026年3月 | 版本 v1.0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Slide 1</vt:lpstr>
      <vt:lpstr>Slide 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2026-03-03T07:11:28Z</dcterms:created>
  <dcterms:modified xsi:type="dcterms:W3CDTF">2026-03-03T07:11:28Z</dcterms:modified>
</cp:coreProperties>
</file>